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88" r:id="rId2"/>
    <p:sldId id="256" r:id="rId3"/>
    <p:sldId id="285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7" r:id="rId19"/>
    <p:sldId id="278" r:id="rId20"/>
    <p:sldId id="279" r:id="rId21"/>
    <p:sldId id="271" r:id="rId22"/>
    <p:sldId id="273" r:id="rId23"/>
    <p:sldId id="280" r:id="rId24"/>
    <p:sldId id="281" r:id="rId25"/>
    <p:sldId id="282" r:id="rId26"/>
    <p:sldId id="284" r:id="rId27"/>
    <p:sldId id="283" r:id="rId28"/>
    <p:sldId id="289" r:id="rId29"/>
    <p:sldId id="287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1BF6B-F44E-409F-8EB7-2E7F6B041DEE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602BF-EC09-488B-AD36-BF0180681C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371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ABF4E4-3815-4A8A-B0B8-6EA177760EAC}" type="datetimeFigureOut">
              <a:rPr lang="th-TH" smtClean="0"/>
              <a:t>12/06/57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6E419C-8D75-44C0-9BAA-2430B13772C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175351" cy="4088745"/>
          </a:xfrm>
        </p:spPr>
        <p:txBody>
          <a:bodyPr/>
          <a:lstStyle/>
          <a:p>
            <a:pPr marL="182880" indent="0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effectLst/>
              </a:rPr>
              <a:t>Sawasdee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	</a:t>
            </a:r>
            <a:r>
              <a:rPr lang="en-US" sz="3600" dirty="0" smtClean="0">
                <a:effectLst/>
              </a:rPr>
              <a:t>means…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		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a) well-being</a:t>
            </a:r>
            <a:br>
              <a:rPr lang="en-US" sz="2800" dirty="0" smtClean="0">
                <a:solidFill>
                  <a:srgbClr val="0070C0"/>
                </a:solidFill>
                <a:effectLst/>
              </a:rPr>
            </a:br>
            <a:r>
              <a:rPr lang="en-US" sz="2800" dirty="0" smtClean="0">
                <a:solidFill>
                  <a:srgbClr val="0070C0"/>
                </a:solidFill>
                <a:effectLst/>
              </a:rPr>
              <a:t>		b) welcome</a:t>
            </a:r>
            <a:br>
              <a:rPr lang="en-US" sz="2800" dirty="0" smtClean="0">
                <a:solidFill>
                  <a:srgbClr val="0070C0"/>
                </a:solidFill>
                <a:effectLst/>
              </a:rPr>
            </a:br>
            <a:r>
              <a:rPr lang="en-US" sz="2800" dirty="0" smtClean="0">
                <a:solidFill>
                  <a:srgbClr val="0070C0"/>
                </a:solidFill>
                <a:effectLst/>
              </a:rPr>
              <a:t>		c) greeting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3836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900" i="1" dirty="0">
                <a:solidFill>
                  <a:srgbClr val="0070C0"/>
                </a:solidFill>
                <a:effectLst/>
              </a:rPr>
              <a:t>p</a:t>
            </a:r>
            <a:r>
              <a:rPr lang="en-US" sz="2900" i="1" dirty="0" smtClean="0">
                <a:solidFill>
                  <a:srgbClr val="0070C0"/>
                </a:solidFill>
                <a:effectLst/>
              </a:rPr>
              <a:t>revious </a:t>
            </a:r>
            <a:r>
              <a:rPr lang="en-US" sz="2900" i="1" dirty="0">
                <a:solidFill>
                  <a:srgbClr val="0070C0"/>
                </a:solidFill>
                <a:effectLst/>
              </a:rPr>
              <a:t>work on definitions</a:t>
            </a:r>
            <a:endParaRPr lang="th-TH" sz="29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i</a:t>
            </a:r>
            <a:r>
              <a:rPr lang="en-US" dirty="0" smtClean="0"/>
              <a:t>nterests </a:t>
            </a:r>
            <a:r>
              <a:rPr lang="en-US" dirty="0"/>
              <a:t>into the definitions related to language and language </a:t>
            </a:r>
            <a:r>
              <a:rPr lang="en-US" dirty="0" smtClean="0"/>
              <a:t>teaching</a:t>
            </a:r>
            <a:endParaRPr lang="en-US" dirty="0" smtClean="0"/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1) definitions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in philosophy and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linguistics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2) definitions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teaching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3) definitions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endParaRPr lang="th-TH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3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definitions in philosophy and linguistics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5">
                    <a:lumMod val="75000"/>
                  </a:schemeClr>
                </a:solidFill>
              </a:rPr>
            </a:br>
            <a:endParaRPr lang="th-TH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The </a:t>
            </a:r>
            <a:r>
              <a:rPr lang="en-US" dirty="0"/>
              <a:t>Meaning of Meaning by Ogden and Richards (1927),</a:t>
            </a:r>
            <a:r>
              <a:rPr lang="en-US" b="1" dirty="0"/>
              <a:t> </a:t>
            </a:r>
            <a:r>
              <a:rPr lang="en-US" dirty="0"/>
              <a:t>one unit of which looks at the nature of </a:t>
            </a:r>
            <a:r>
              <a:rPr lang="en-US" dirty="0" smtClean="0"/>
              <a:t>definition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Semantic </a:t>
            </a:r>
            <a:r>
              <a:rPr lang="en-US" dirty="0"/>
              <a:t>Analysis: A Practical Introduction (Goddard, 2011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…concerned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mostly with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problems related to a definition in general use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such as circular or unclear definitions of a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concept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033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062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definitions in teaching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525344" cy="399362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dirty="0" smtClean="0"/>
              <a:t>Swale’s </a:t>
            </a:r>
            <a:r>
              <a:rPr lang="en-US" dirty="0"/>
              <a:t>work on definitions used in the science and law subjects </a:t>
            </a:r>
            <a:r>
              <a:rPr lang="en-US" dirty="0" smtClean="0"/>
              <a:t>(Swales</a:t>
            </a:r>
            <a:r>
              <a:rPr lang="en-US" dirty="0"/>
              <a:t>, </a:t>
            </a:r>
            <a:r>
              <a:rPr lang="en-US" dirty="0" smtClean="0"/>
              <a:t>1981)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Flowerdew’s</a:t>
            </a:r>
            <a:r>
              <a:rPr lang="en-US" dirty="0" smtClean="0"/>
              <a:t> </a:t>
            </a:r>
            <a:r>
              <a:rPr lang="en-US" dirty="0"/>
              <a:t>(1992) work on definitions in science </a:t>
            </a:r>
            <a:r>
              <a:rPr lang="en-US" dirty="0" smtClean="0"/>
              <a:t>lectures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f</a:t>
            </a:r>
            <a:r>
              <a:rPr lang="en-US" dirty="0" smtClean="0"/>
              <a:t>orms…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lexical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syntactic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two functions…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(1) to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help structure whole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lectures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(2) to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help students understand new ideas during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lecture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…emphasize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forms and functions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definitions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2525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definitions in research</a:t>
            </a:r>
            <a:endParaRPr lang="th-TH" sz="2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err="1" smtClean="0"/>
              <a:t>Markee</a:t>
            </a:r>
            <a:r>
              <a:rPr lang="en-US" dirty="0" smtClean="0"/>
              <a:t> </a:t>
            </a:r>
            <a:r>
              <a:rPr lang="en-US" dirty="0"/>
              <a:t>(1990) studied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several variant definitions of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applied linguistics</a:t>
            </a:r>
            <a:r>
              <a:rPr lang="en-US" dirty="0"/>
              <a:t> by tracing the historical </a:t>
            </a:r>
            <a:r>
              <a:rPr lang="en-US" dirty="0" smtClean="0"/>
              <a:t>development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Knoch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Sitajalabhorn</a:t>
            </a:r>
            <a:r>
              <a:rPr lang="en-US" dirty="0"/>
              <a:t> (2013) investigated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definitions of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an integrated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task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Abdel </a:t>
            </a:r>
            <a:r>
              <a:rPr lang="en-US" dirty="0" err="1"/>
              <a:t>Latif</a:t>
            </a:r>
            <a:r>
              <a:rPr lang="en-US" dirty="0"/>
              <a:t> (2013) pointed out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definitional confusion of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writing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fluency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3757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g</a:t>
            </a:r>
            <a:r>
              <a:rPr lang="en-US" sz="2600" i="1" dirty="0" smtClean="0">
                <a:solidFill>
                  <a:srgbClr val="0070C0"/>
                </a:solidFill>
              </a:rPr>
              <a:t>ap…</a:t>
            </a:r>
            <a:endParaRPr lang="th-TH" sz="2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three </a:t>
            </a:r>
            <a:r>
              <a:rPr lang="en-US" dirty="0" smtClean="0"/>
              <a:t>studies… focus </a:t>
            </a:r>
            <a:r>
              <a:rPr lang="en-US" dirty="0" smtClean="0"/>
              <a:t>on </a:t>
            </a:r>
            <a:r>
              <a:rPr lang="en-US" dirty="0"/>
              <a:t>the differences of various definitions of a single </a:t>
            </a:r>
            <a:r>
              <a:rPr lang="en-US" dirty="0" smtClean="0"/>
              <a:t>concept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</a:t>
            </a:r>
            <a:r>
              <a:rPr lang="en-US" dirty="0" smtClean="0"/>
              <a:t>…ignore </a:t>
            </a:r>
            <a:r>
              <a:rPr lang="en-US" dirty="0" smtClean="0"/>
              <a:t>the </a:t>
            </a:r>
            <a:r>
              <a:rPr lang="en-US" dirty="0"/>
              <a:t>functions of a </a:t>
            </a:r>
            <a:r>
              <a:rPr lang="en-US" dirty="0" smtClean="0"/>
              <a:t>definition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(of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interest to the researchers in the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definitions in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teaching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study </a:t>
            </a:r>
            <a:r>
              <a:rPr lang="en-US" dirty="0" smtClean="0"/>
              <a:t>aims </a:t>
            </a:r>
            <a:r>
              <a:rPr lang="en-US" dirty="0"/>
              <a:t>to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contribute to </a:t>
            </a:r>
            <a:r>
              <a:rPr lang="en-US" sz="2600" i="1" dirty="0" smtClean="0">
                <a:solidFill>
                  <a:schemeClr val="accent5">
                    <a:lumMod val="75000"/>
                  </a:schemeClr>
                </a:solidFill>
              </a:rPr>
              <a:t>definitions </a:t>
            </a:r>
            <a:r>
              <a:rPr lang="en-US" sz="2600" i="1" dirty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sz="2600" i="1" dirty="0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142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…definition ?</a:t>
            </a:r>
            <a:endParaRPr lang="th-TH" sz="2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893496" cy="347472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A </a:t>
            </a:r>
            <a:r>
              <a:rPr lang="en-US" dirty="0"/>
              <a:t>definition </a:t>
            </a:r>
            <a:r>
              <a:rPr lang="en-US" dirty="0" smtClean="0"/>
              <a:t>- two </a:t>
            </a:r>
            <a:r>
              <a:rPr lang="en-US" dirty="0"/>
              <a:t>parts: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(1) a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definiendum</a:t>
            </a:r>
            <a:r>
              <a:rPr lang="en-US" i="1" dirty="0" smtClean="0"/>
              <a:t> – a term to be defined</a:t>
            </a:r>
            <a:r>
              <a:rPr lang="en-US" dirty="0" smtClean="0"/>
              <a:t> </a:t>
            </a:r>
            <a:endParaRPr lang="en-US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(2) </a:t>
            </a:r>
            <a:r>
              <a:rPr lang="en-US" dirty="0" smtClean="0"/>
              <a:t>a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definien</a:t>
            </a:r>
            <a:r>
              <a:rPr lang="en-US" i="1" dirty="0"/>
              <a:t> </a:t>
            </a:r>
            <a:r>
              <a:rPr lang="en-US" dirty="0" smtClean="0"/>
              <a:t>- the </a:t>
            </a:r>
            <a:r>
              <a:rPr lang="en-US" dirty="0"/>
              <a:t>word or the chain of words </a:t>
            </a:r>
            <a:endParaRPr lang="en-US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used </a:t>
            </a:r>
            <a:r>
              <a:rPr lang="en-US" dirty="0"/>
              <a:t>in the definition that, supposedly, has the </a:t>
            </a:r>
            <a:endParaRPr lang="en-US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same </a:t>
            </a:r>
            <a:r>
              <a:rPr lang="en-US" dirty="0"/>
              <a:t>meaning as the </a:t>
            </a:r>
            <a:r>
              <a:rPr lang="en-US" i="1" dirty="0" err="1" smtClean="0"/>
              <a:t>definiendum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269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t</a:t>
            </a:r>
            <a:r>
              <a:rPr lang="en-US" sz="2600" i="1" dirty="0" smtClean="0">
                <a:solidFill>
                  <a:srgbClr val="0070C0"/>
                </a:solidFill>
              </a:rPr>
              <a:t>ypes </a:t>
            </a:r>
            <a:r>
              <a:rPr lang="en-US" sz="2600" i="1" dirty="0" smtClean="0">
                <a:solidFill>
                  <a:srgbClr val="0070C0"/>
                </a:solidFill>
              </a:rPr>
              <a:t>of a definition</a:t>
            </a:r>
            <a:endParaRPr lang="th-TH" sz="2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2 types of a definition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(1) operational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(2) </a:t>
            </a:r>
            <a:r>
              <a:rPr lang="en-US" dirty="0" smtClean="0"/>
              <a:t>conceptual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93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f</a:t>
            </a:r>
            <a:r>
              <a:rPr lang="en-US" sz="2600" i="1" dirty="0" smtClean="0">
                <a:solidFill>
                  <a:srgbClr val="0070C0"/>
                </a:solidFill>
              </a:rPr>
              <a:t>unctions </a:t>
            </a:r>
            <a:r>
              <a:rPr lang="en-US" sz="2600" i="1" dirty="0" smtClean="0">
                <a:solidFill>
                  <a:srgbClr val="0070C0"/>
                </a:solidFill>
              </a:rPr>
              <a:t>of a definition in research</a:t>
            </a:r>
            <a:endParaRPr lang="th-TH" sz="2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main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functions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(1) for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clarifying a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term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2) for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an argument in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/>
              <a:t>(3) for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 methodological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purpose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8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</a:rPr>
              <a:t>Example of</a:t>
            </a:r>
            <a:r>
              <a:rPr lang="en-US" i="1" dirty="0">
                <a:solidFill>
                  <a:srgbClr val="0070C0"/>
                </a:solidFill>
              </a:rPr>
              <a:t> for clarifying a term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45720" indent="0">
              <a:lnSpc>
                <a:spcPct val="150000"/>
              </a:lnSpc>
              <a:buNone/>
            </a:pPr>
            <a:endParaRPr lang="en-US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dirty="0" err="1" smtClean="0"/>
              <a:t>McClosky</a:t>
            </a:r>
            <a:r>
              <a:rPr lang="en-US" dirty="0" smtClean="0"/>
              <a:t> </a:t>
            </a:r>
            <a:r>
              <a:rPr lang="en-US" dirty="0"/>
              <a:t>and Mildred (1971)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define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teaching strategy as a teaching approach that is used either in solving a classroom problem or in improving </a:t>
            </a:r>
            <a:r>
              <a:rPr lang="en-US" dirty="0" smtClean="0"/>
              <a:t>instruction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83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</a:rPr>
              <a:t>Example of</a:t>
            </a:r>
            <a:r>
              <a:rPr lang="en-US" i="1" dirty="0">
                <a:solidFill>
                  <a:srgbClr val="0070C0"/>
                </a:solidFill>
              </a:rPr>
              <a:t> for clarifying a term </a:t>
            </a:r>
            <a:r>
              <a:rPr lang="en-US" dirty="0">
                <a:solidFill>
                  <a:srgbClr val="0070C0"/>
                </a:solidFill>
              </a:rPr>
              <a:t>and</a:t>
            </a:r>
            <a:r>
              <a:rPr lang="en-US" i="1" dirty="0">
                <a:solidFill>
                  <a:srgbClr val="0070C0"/>
                </a:solidFill>
              </a:rPr>
              <a:t> 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an argument in research </a:t>
            </a:r>
            <a:r>
              <a:rPr lang="en-US" dirty="0">
                <a:solidFill>
                  <a:srgbClr val="0070C0"/>
                </a:solidFill>
              </a:rPr>
              <a:t>and</a:t>
            </a:r>
            <a:r>
              <a:rPr lang="en-US" i="1" dirty="0">
                <a:solidFill>
                  <a:srgbClr val="0070C0"/>
                </a:solidFill>
              </a:rPr>
              <a:t> for a methodological </a:t>
            </a:r>
            <a:r>
              <a:rPr lang="en-US" i="1" dirty="0" smtClean="0">
                <a:solidFill>
                  <a:srgbClr val="0070C0"/>
                </a:solidFill>
              </a:rPr>
              <a:t>purpose</a:t>
            </a:r>
          </a:p>
          <a:p>
            <a:pPr marL="4572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dirty="0" smtClean="0"/>
              <a:t>I </a:t>
            </a:r>
            <a:r>
              <a:rPr lang="en-US" dirty="0"/>
              <a:t>use the term discourses throughout this article in the </a:t>
            </a:r>
            <a:r>
              <a:rPr lang="en-US" dirty="0" err="1"/>
              <a:t>Foucauldian</a:t>
            </a:r>
            <a:r>
              <a:rPr lang="en-US" dirty="0"/>
              <a:t> sense to mean “practices which systematically form the objects of which they speak</a:t>
            </a:r>
            <a:r>
              <a:rPr lang="en-US" dirty="0" smtClean="0"/>
              <a:t>”…Used </a:t>
            </a:r>
            <a:r>
              <a:rPr lang="en-US" dirty="0"/>
              <a:t>in this critical theory tradition, discourses </a:t>
            </a:r>
            <a:r>
              <a:rPr lang="en-US" b="1" dirty="0"/>
              <a:t>refers to</a:t>
            </a:r>
            <a:r>
              <a:rPr lang="en-US" dirty="0"/>
              <a:t> the “finite range of things </a:t>
            </a:r>
            <a:r>
              <a:rPr lang="en-US" dirty="0" smtClean="0"/>
              <a:t>… Within </a:t>
            </a:r>
            <a:r>
              <a:rPr lang="en-US" dirty="0"/>
              <a:t>this tradition, discourse </a:t>
            </a:r>
            <a:r>
              <a:rPr lang="en-US" dirty="0" smtClean="0"/>
              <a:t>analysis…seen </a:t>
            </a:r>
            <a:r>
              <a:rPr lang="en-US" dirty="0"/>
              <a:t>as “a method for investigating the ‘social voices’ available to the people whose talk analysts </a:t>
            </a:r>
            <a:r>
              <a:rPr lang="en-US" dirty="0" smtClean="0"/>
              <a:t>collect…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77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4221088"/>
            <a:ext cx="6914629" cy="1713577"/>
          </a:xfrm>
        </p:spPr>
        <p:txBody>
          <a:bodyPr>
            <a:normAutofit/>
          </a:bodyPr>
          <a:lstStyle/>
          <a:p>
            <a:pPr algn="r"/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oravuT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roongkhongdah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ing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ongkut’s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niversity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technology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honburi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/>
              <a:t>DrAL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2 / </a:t>
            </a:r>
            <a:r>
              <a:rPr lang="en-US" dirty="0" err="1" smtClean="0"/>
              <a:t>ilA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2014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9721080" cy="146759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US" sz="3900" b="1" dirty="0" smtClean="0">
                <a:solidFill>
                  <a:schemeClr val="bg2">
                    <a:lumMod val="50000"/>
                  </a:schemeClr>
                </a:solidFill>
              </a:rPr>
              <a:t>definitions</a:t>
            </a:r>
            <a:r>
              <a:rPr lang="en-US" sz="39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900" b="1" dirty="0"/>
              <a:t>in</a:t>
            </a:r>
            <a:r>
              <a:rPr lang="en-US" sz="1800" b="1" dirty="0"/>
              <a:t>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applied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linguistics </a:t>
            </a:r>
            <a:r>
              <a:rPr lang="en-US" sz="2900" b="1" dirty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en-US" sz="3100" dirty="0" smtClean="0">
                <a:effectLst/>
              </a:rPr>
              <a:t/>
            </a:r>
            <a:br>
              <a:rPr lang="en-US" sz="3100" dirty="0" smtClean="0">
                <a:effectLst/>
              </a:rPr>
            </a:br>
            <a:endParaRPr lang="th-TH" sz="3100" dirty="0"/>
          </a:p>
        </p:txBody>
      </p:sp>
    </p:spTree>
    <p:extLst>
      <p:ext uri="{BB962C8B-B14F-4D97-AF65-F5344CB8AC3E}">
        <p14:creationId xmlns:p14="http://schemas.microsoft.com/office/powerpoint/2010/main" val="401655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</a:rPr>
              <a:t>Example of</a:t>
            </a:r>
            <a:r>
              <a:rPr lang="en-US" i="1" dirty="0">
                <a:solidFill>
                  <a:srgbClr val="0070C0"/>
                </a:solidFill>
              </a:rPr>
              <a:t> for clarifying a term </a:t>
            </a:r>
            <a:r>
              <a:rPr lang="en-US" dirty="0">
                <a:solidFill>
                  <a:srgbClr val="0070C0"/>
                </a:solidFill>
              </a:rPr>
              <a:t>and</a:t>
            </a:r>
            <a:r>
              <a:rPr lang="en-US" i="1" dirty="0">
                <a:solidFill>
                  <a:srgbClr val="0070C0"/>
                </a:solidFill>
              </a:rPr>
              <a:t> for a methodological purpose</a:t>
            </a: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‘collocation</a:t>
            </a:r>
            <a:r>
              <a:rPr lang="en-US" dirty="0"/>
              <a:t>’ was </a:t>
            </a:r>
            <a:r>
              <a:rPr lang="en-US" b="1" dirty="0"/>
              <a:t>defined</a:t>
            </a:r>
            <a:r>
              <a:rPr lang="en-US" dirty="0"/>
              <a:t> as a single word that tends to co-occur in the span of 3 words from the reference word, co-occurring at least five times in total across at least five different texts with a Mutual Information (MI) score of at least3 and a t-score of at least 2.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45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0070C0"/>
                </a:solidFill>
              </a:rPr>
              <a:t>…d</a:t>
            </a:r>
            <a:r>
              <a:rPr lang="en-US" sz="3600" i="1" dirty="0" smtClean="0">
                <a:solidFill>
                  <a:srgbClr val="0070C0"/>
                </a:solidFill>
              </a:rPr>
              <a:t>ata</a:t>
            </a:r>
            <a:endParaRPr lang="th-TH" sz="3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dirty="0" smtClean="0"/>
              <a:t> </a:t>
            </a:r>
            <a:r>
              <a:rPr lang="en-US" dirty="0"/>
              <a:t>research articles and 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dirty="0"/>
              <a:t> </a:t>
            </a:r>
            <a:r>
              <a:rPr lang="en-US" dirty="0" smtClean="0"/>
              <a:t>master’s theses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84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a</a:t>
            </a:r>
            <a:r>
              <a:rPr lang="en-US" sz="2600" i="1" dirty="0" smtClean="0">
                <a:solidFill>
                  <a:srgbClr val="0070C0"/>
                </a:solidFill>
              </a:rPr>
              <a:t>nalysis</a:t>
            </a:r>
            <a:endParaRPr lang="th-TH" sz="2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/>
              <a:t>3 main </a:t>
            </a:r>
            <a:r>
              <a:rPr lang="en-US" dirty="0"/>
              <a:t>steps: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(1)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identifying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definition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 using ‘define’ and ‘refer’ and their related forms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defines, referred to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identifying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functions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the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definition</a:t>
            </a:r>
          </a:p>
          <a:p>
            <a:pPr marL="4572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(3)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comparing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functions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the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definition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78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576064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i</a:t>
            </a:r>
            <a:r>
              <a:rPr lang="en-US" sz="2600" i="1" dirty="0" smtClean="0">
                <a:solidFill>
                  <a:srgbClr val="0070C0"/>
                </a:solidFill>
              </a:rPr>
              <a:t>nternational articles</a:t>
            </a:r>
            <a:endParaRPr lang="th-TH" sz="2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1035288"/>
              </p:ext>
            </p:extLst>
          </p:nvPr>
        </p:nvGraphicFramePr>
        <p:xfrm>
          <a:off x="1428750" y="1478756"/>
          <a:ext cx="7031681" cy="3657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43618"/>
                <a:gridCol w="2013896"/>
                <a:gridCol w="1414978"/>
                <a:gridCol w="1023681"/>
                <a:gridCol w="173550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Article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No.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Term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defined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clarification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argument 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 methodological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purpose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collocation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discourses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language-related episodes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comprehensibility 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fluency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materials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cognitive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genre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basic facet of morphological awareness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Yes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reflective thinking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Yes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Yes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4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576064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m</a:t>
            </a:r>
            <a:r>
              <a:rPr lang="en-US" sz="2600" i="1" dirty="0" smtClean="0">
                <a:solidFill>
                  <a:srgbClr val="0070C0"/>
                </a:solidFill>
              </a:rPr>
              <a:t>aster’s </a:t>
            </a:r>
            <a:r>
              <a:rPr lang="en-US" sz="2600" i="1" dirty="0" smtClean="0">
                <a:solidFill>
                  <a:srgbClr val="0070C0"/>
                </a:solidFill>
              </a:rPr>
              <a:t>theses</a:t>
            </a:r>
            <a:endParaRPr lang="th-TH" sz="2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2015143"/>
              </p:ext>
            </p:extLst>
          </p:nvPr>
        </p:nvGraphicFramePr>
        <p:xfrm>
          <a:off x="1428750" y="1554956"/>
          <a:ext cx="6671642" cy="3657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1840"/>
                <a:gridCol w="1657350"/>
                <a:gridCol w="1238116"/>
                <a:gridCol w="1008112"/>
                <a:gridCol w="201622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Theses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Term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defined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Clarification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argument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 methodological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purpose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teaching strategy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bilingualism 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digital natives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collation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language strategies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readiness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reading comprehension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culture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vocabulary breadth and depth 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Anxiety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</a:t>
                      </a:r>
                      <a:endParaRPr lang="en-US" sz="15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7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1052736"/>
            <a:ext cx="7317432" cy="432048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Collocation is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en-US" sz="2600" dirty="0" smtClean="0"/>
              <a:t>a </a:t>
            </a:r>
            <a:r>
              <a:rPr lang="en-US" sz="2600" dirty="0"/>
              <a:t>single word that tends to co-occur in the span of 3 words from the reference word, co-occurring at least five times in total across at least five different texts with a Mutual Information (MI) score of at least 3 and a t-score of at least </a:t>
            </a:r>
            <a:r>
              <a:rPr lang="en-US" sz="2600" dirty="0" smtClean="0"/>
              <a:t>2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taken from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a research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article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 marL="45720" indent="0">
              <a:lnSpc>
                <a:spcPct val="170000"/>
              </a:lnSpc>
              <a:buNone/>
            </a:pPr>
            <a:endParaRPr lang="en-US" sz="2600" dirty="0"/>
          </a:p>
          <a:p>
            <a:pPr marL="45720" indent="0">
              <a:buNone/>
            </a:pPr>
            <a:endParaRPr lang="en-US" sz="2600" dirty="0"/>
          </a:p>
          <a:p>
            <a:pPr marL="45720" indent="0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en-US" sz="2600" dirty="0" smtClean="0"/>
              <a:t>a </a:t>
            </a:r>
            <a:r>
              <a:rPr lang="en-US" sz="2600" dirty="0"/>
              <a:t>particular combination of two or more words are used frequently and naturally in spoken and written language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taken f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rom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thesis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 marL="45720" indent="0">
              <a:lnSpc>
                <a:spcPct val="170000"/>
              </a:lnSpc>
              <a:buNone/>
            </a:pPr>
            <a:endParaRPr lang="en-US" sz="2600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99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…note..</a:t>
            </a:r>
            <a:endParaRPr lang="th-TH" sz="2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difference may be derived from the different nature of research (that is, operationalization in quantitative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 ?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A </a:t>
            </a:r>
            <a:r>
              <a:rPr lang="en-US" dirty="0"/>
              <a:t>closer look at the research methods in all the research papers and the theses reveals that this is not the case. </a:t>
            </a:r>
            <a:endParaRPr lang="en-US" dirty="0" smtClean="0"/>
          </a:p>
          <a:p>
            <a:pPr marL="45720" indent="0">
              <a:buNone/>
            </a:pPr>
            <a:endParaRPr lang="en-US"/>
          </a:p>
          <a:p>
            <a:pPr marL="45720" indent="0">
              <a:buNone/>
            </a:pPr>
            <a:r>
              <a:rPr lang="en-US" smtClean="0"/>
              <a:t>It </a:t>
            </a:r>
            <a:r>
              <a:rPr lang="en-US" dirty="0"/>
              <a:t>was found that the </a:t>
            </a:r>
            <a:r>
              <a:rPr lang="en-US" i="1" dirty="0"/>
              <a:t>for a methodological purpose</a:t>
            </a:r>
            <a:r>
              <a:rPr lang="en-US" dirty="0"/>
              <a:t> function of the definition is not only used in quantitative research, but also in qualitative research (see e.g. Appleby, 2013; Atkinson, 2013).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455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4372168"/>
            <a:ext cx="805428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…pedagogical </a:t>
            </a:r>
            <a:r>
              <a:rPr lang="en-US" sz="2600" dirty="0" smtClean="0">
                <a:solidFill>
                  <a:srgbClr val="0070C0"/>
                </a:solidFill>
              </a:rPr>
              <a:t>implications</a:t>
            </a:r>
            <a:endParaRPr lang="th-TH" sz="2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825353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study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…</a:t>
            </a:r>
            <a:r>
              <a:rPr lang="en-US" dirty="0" smtClean="0"/>
              <a:t>more </a:t>
            </a:r>
            <a:r>
              <a:rPr lang="en-US" dirty="0"/>
              <a:t>light on understanding of functions of a definition in research in applied linguistics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…the </a:t>
            </a:r>
            <a:r>
              <a:rPr lang="en-US" dirty="0" smtClean="0"/>
              <a:t>need to teach graduate students to understand the potential </a:t>
            </a:r>
            <a:r>
              <a:rPr lang="en-US" dirty="0"/>
              <a:t>functions of definitions in </a:t>
            </a:r>
            <a:r>
              <a:rPr lang="en-US" dirty="0" smtClean="0"/>
              <a:t>research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938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…one last thing…</a:t>
            </a:r>
            <a:endParaRPr lang="th-TH" sz="3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more</a:t>
            </a:r>
            <a:r>
              <a:rPr lang="en-US" dirty="0" smtClean="0"/>
              <a:t> research into definitions in research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08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3008625"/>
          </a:xfrm>
        </p:spPr>
        <p:txBody>
          <a:bodyPr/>
          <a:lstStyle/>
          <a:p>
            <a:pPr marL="18288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hob</a:t>
            </a:r>
            <a:r>
              <a:rPr lang="en-US" dirty="0" smtClean="0"/>
              <a:t> </a:t>
            </a:r>
            <a:r>
              <a:rPr lang="en-US" dirty="0" err="1" smtClean="0"/>
              <a:t>khun</a:t>
            </a:r>
            <a:r>
              <a:rPr lang="en-US" dirty="0" smtClean="0"/>
              <a:t> </a:t>
            </a:r>
            <a:r>
              <a:rPr lang="en-US" dirty="0" err="1" smtClean="0"/>
              <a:t>krub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80928"/>
            <a:ext cx="3491879" cy="404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5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</a:t>
            </a:r>
            <a:r>
              <a:rPr lang="en-US" dirty="0" smtClean="0"/>
              <a:t>an you think of a term that </a:t>
            </a:r>
            <a:r>
              <a:rPr lang="en-US" sz="2800" dirty="0" smtClean="0">
                <a:solidFill>
                  <a:srgbClr val="0070C0"/>
                </a:solidFill>
              </a:rPr>
              <a:t>you defined in your previous research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hy define it?</a:t>
            </a:r>
            <a:endParaRPr lang="th-TH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4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725144"/>
            <a:ext cx="6512511" cy="1440160"/>
          </a:xfrm>
        </p:spPr>
        <p:txBody>
          <a:bodyPr/>
          <a:lstStyle/>
          <a:p>
            <a:pPr marL="0" indent="0">
              <a:buNone/>
            </a:pPr>
            <a:r>
              <a:rPr lang="en-US" sz="4000" i="1" dirty="0">
                <a:solidFill>
                  <a:srgbClr val="0070C0"/>
                </a:solidFill>
              </a:rPr>
              <a:t>i</a:t>
            </a:r>
            <a:r>
              <a:rPr lang="en-US" sz="4000" i="1" dirty="0" smtClean="0">
                <a:solidFill>
                  <a:srgbClr val="0070C0"/>
                </a:solidFill>
              </a:rPr>
              <a:t>mpetus </a:t>
            </a:r>
            <a:r>
              <a:rPr lang="en-US" sz="4000" i="1" dirty="0" smtClean="0">
                <a:solidFill>
                  <a:srgbClr val="0070C0"/>
                </a:solidFill>
              </a:rPr>
              <a:t>for research</a:t>
            </a:r>
            <a:endParaRPr lang="th-TH" sz="40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347472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sz="2500" dirty="0" smtClean="0"/>
              <a:t>some master’s theses in applied linguistics – 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</a:rPr>
              <a:t>not aware </a:t>
            </a:r>
            <a:r>
              <a:rPr lang="en-US" sz="2500" dirty="0"/>
              <a:t>of the </a:t>
            </a:r>
            <a:r>
              <a:rPr lang="en-US" sz="2500" dirty="0" smtClean="0"/>
              <a:t>importance </a:t>
            </a:r>
            <a:r>
              <a:rPr lang="en-US" sz="2500" dirty="0" smtClean="0"/>
              <a:t>of </a:t>
            </a:r>
            <a:r>
              <a:rPr lang="en-US" sz="2500" dirty="0"/>
              <a:t>definitions of terms used in research </a:t>
            </a:r>
            <a:endParaRPr lang="en-US" sz="2500" dirty="0" smtClean="0"/>
          </a:p>
          <a:p>
            <a:endParaRPr lang="en-US" sz="2500" dirty="0"/>
          </a:p>
          <a:p>
            <a:pPr marL="45720" indent="0">
              <a:buNone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ot much </a:t>
            </a:r>
            <a:r>
              <a:rPr lang="en-US" sz="2500" dirty="0" smtClean="0"/>
              <a:t>– written about the use of a definition in research</a:t>
            </a:r>
          </a:p>
          <a:p>
            <a:endParaRPr lang="en-US" sz="2500" dirty="0"/>
          </a:p>
          <a:p>
            <a:pPr marL="45720" indent="0">
              <a:buNone/>
            </a:pPr>
            <a:r>
              <a:rPr lang="en-US" sz="2500" dirty="0"/>
              <a:t>a</a:t>
            </a:r>
            <a:r>
              <a:rPr lang="en-US" sz="2500" dirty="0" smtClean="0"/>
              <a:t>cademics’ 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</a:rPr>
              <a:t>concerns</a:t>
            </a:r>
            <a:r>
              <a:rPr lang="en-US" sz="3900" dirty="0" smtClean="0"/>
              <a:t> </a:t>
            </a:r>
            <a:r>
              <a:rPr lang="en-US" sz="2500" dirty="0" smtClean="0"/>
              <a:t>over the use of </a:t>
            </a:r>
            <a:r>
              <a:rPr lang="en-US" sz="2500" dirty="0" smtClean="0"/>
              <a:t>definitions in research </a:t>
            </a:r>
            <a:endParaRPr lang="en-US" sz="2500" dirty="0" smtClean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509433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i="1" dirty="0">
                <a:solidFill>
                  <a:srgbClr val="0070C0"/>
                </a:solidFill>
              </a:rPr>
              <a:t>i</a:t>
            </a:r>
            <a:r>
              <a:rPr lang="en-US" sz="4000" i="1" dirty="0" smtClean="0">
                <a:solidFill>
                  <a:srgbClr val="0070C0"/>
                </a:solidFill>
              </a:rPr>
              <a:t>mpetus </a:t>
            </a:r>
            <a:r>
              <a:rPr lang="en-US" sz="4000" i="1" dirty="0">
                <a:solidFill>
                  <a:srgbClr val="0070C0"/>
                </a:solidFill>
              </a:rPr>
              <a:t>for research</a:t>
            </a:r>
            <a:endParaRPr lang="th-TH" sz="40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676456" cy="347472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500" dirty="0" smtClean="0"/>
              <a:t>“</a:t>
            </a:r>
            <a:r>
              <a:rPr lang="en-US" sz="2400" dirty="0">
                <a:solidFill>
                  <a:srgbClr val="0070C0"/>
                </a:solidFill>
              </a:rPr>
              <a:t>this common sense definition is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not of much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help</a:t>
            </a:r>
          </a:p>
          <a:p>
            <a:pPr marL="4572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in clarifying what discourses are, how they </a:t>
            </a:r>
            <a:r>
              <a:rPr lang="en-US" sz="2400" dirty="0" smtClean="0">
                <a:solidFill>
                  <a:srgbClr val="0070C0"/>
                </a:solidFill>
              </a:rPr>
              <a:t>function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or </a:t>
            </a:r>
            <a:r>
              <a:rPr lang="en-US" sz="2400" dirty="0">
                <a:solidFill>
                  <a:srgbClr val="0070C0"/>
                </a:solidFill>
              </a:rPr>
              <a:t>how to </a:t>
            </a:r>
            <a:r>
              <a:rPr lang="en-US" sz="2400" dirty="0" err="1">
                <a:solidFill>
                  <a:srgbClr val="0070C0"/>
                </a:solidFill>
              </a:rPr>
              <a:t>analyse</a:t>
            </a:r>
            <a:r>
              <a:rPr lang="en-US" sz="2400" dirty="0">
                <a:solidFill>
                  <a:srgbClr val="0070C0"/>
                </a:solidFill>
              </a:rPr>
              <a:t> them</a:t>
            </a:r>
            <a:r>
              <a:rPr lang="en-US" sz="2500" dirty="0"/>
              <a:t>” </a:t>
            </a:r>
            <a:endParaRPr lang="en-US" sz="2500" dirty="0" smtClean="0"/>
          </a:p>
          <a:p>
            <a:pPr marL="45720" indent="0">
              <a:buNone/>
            </a:pPr>
            <a:r>
              <a:rPr lang="en-US" sz="2500" dirty="0" smtClean="0"/>
              <a:t>					(</a:t>
            </a:r>
            <a:r>
              <a:rPr lang="en-US" sz="2000" dirty="0"/>
              <a:t>Jorgensen &amp; </a:t>
            </a:r>
            <a:r>
              <a:rPr lang="en-US" sz="2000" dirty="0" smtClean="0"/>
              <a:t>Phillips</a:t>
            </a:r>
            <a:r>
              <a:rPr lang="en-US" sz="2000" dirty="0"/>
              <a:t>, 2002, p.1</a:t>
            </a:r>
            <a:r>
              <a:rPr lang="en-US" sz="2500" dirty="0"/>
              <a:t>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1480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9361040" cy="347472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suggests…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     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functional relationships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0070C0"/>
                </a:solidFill>
              </a:rPr>
              <a:t>a definition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research</a:t>
            </a:r>
            <a:endParaRPr lang="th-T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8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i="1" dirty="0" smtClean="0">
                <a:solidFill>
                  <a:srgbClr val="0070C0"/>
                </a:solidFill>
              </a:rPr>
              <a:t>esearch </a:t>
            </a:r>
            <a:r>
              <a:rPr lang="en-US" i="1" dirty="0" smtClean="0">
                <a:solidFill>
                  <a:srgbClr val="0070C0"/>
                </a:solidFill>
              </a:rPr>
              <a:t>purposes</a:t>
            </a:r>
            <a:endParaRPr lang="th-TH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to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explore functions </a:t>
            </a:r>
            <a:r>
              <a:rPr lang="en-US" dirty="0"/>
              <a:t>of definitions in applied linguistics </a:t>
            </a:r>
            <a:r>
              <a:rPr lang="en-US" dirty="0" smtClean="0"/>
              <a:t>research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to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compare functions </a:t>
            </a:r>
            <a:r>
              <a:rPr lang="en-US" dirty="0"/>
              <a:t>used in research articles and in master’s theses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932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800" i="1" dirty="0" smtClean="0">
                <a:solidFill>
                  <a:srgbClr val="0070C0"/>
                </a:solidFill>
              </a:rPr>
              <a:t>contribution</a:t>
            </a:r>
            <a:endParaRPr lang="th-TH" sz="3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676456" cy="34747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s</a:t>
            </a:r>
            <a:r>
              <a:rPr lang="en-US" dirty="0" smtClean="0"/>
              <a:t>uch </a:t>
            </a:r>
            <a:r>
              <a:rPr lang="en-US" dirty="0" smtClean="0"/>
              <a:t>comparison could </a:t>
            </a:r>
            <a:r>
              <a:rPr lang="en-US" dirty="0"/>
              <a:t>provide us </a:t>
            </a:r>
            <a:r>
              <a:rPr lang="en-US" dirty="0" smtClean="0"/>
              <a:t>with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pedagogical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implications </a:t>
            </a:r>
            <a:r>
              <a:rPr lang="en-US" b="1" dirty="0"/>
              <a:t> 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895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900" i="1" dirty="0">
                <a:solidFill>
                  <a:srgbClr val="0070C0"/>
                </a:solidFill>
                <a:effectLst/>
              </a:rPr>
              <a:t>p</a:t>
            </a:r>
            <a:r>
              <a:rPr lang="en-US" sz="2900" i="1" dirty="0" smtClean="0">
                <a:solidFill>
                  <a:srgbClr val="0070C0"/>
                </a:solidFill>
                <a:effectLst/>
              </a:rPr>
              <a:t>revious </a:t>
            </a:r>
            <a:r>
              <a:rPr lang="en-US" sz="2900" i="1" dirty="0">
                <a:solidFill>
                  <a:srgbClr val="0070C0"/>
                </a:solidFill>
                <a:effectLst/>
              </a:rPr>
              <a:t>work on definitions</a:t>
            </a:r>
            <a:endParaRPr lang="th-TH" sz="29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interest…traced </a:t>
            </a:r>
            <a:r>
              <a:rPr lang="en-US" dirty="0"/>
              <a:t>back over many </a:t>
            </a:r>
            <a:r>
              <a:rPr lang="en-US" dirty="0" smtClean="0"/>
              <a:t>centuries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the </a:t>
            </a:r>
            <a:r>
              <a:rPr lang="en-US" dirty="0"/>
              <a:t>Socratic question </a:t>
            </a:r>
            <a:r>
              <a:rPr lang="en-US" dirty="0" smtClean="0"/>
              <a:t>‘What </a:t>
            </a:r>
            <a:r>
              <a:rPr lang="en-US" dirty="0"/>
              <a:t>does (virtue, justice, etc.) </a:t>
            </a:r>
            <a:r>
              <a:rPr lang="en-US" dirty="0" smtClean="0"/>
              <a:t>mean?’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the </a:t>
            </a:r>
            <a:r>
              <a:rPr lang="en-US" dirty="0"/>
              <a:t>book </a:t>
            </a:r>
            <a:r>
              <a:rPr lang="en-US" i="1" dirty="0"/>
              <a:t>On </a:t>
            </a:r>
            <a:r>
              <a:rPr lang="en-US" i="1" dirty="0" smtClean="0"/>
              <a:t>Definitions by Aristotle</a:t>
            </a:r>
            <a:endParaRPr lang="en-US" dirty="0" smtClean="0"/>
          </a:p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9985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1112</Words>
  <Application>Microsoft Office PowerPoint</Application>
  <PresentationFormat>On-screen Show (4:3)</PresentationFormat>
  <Paragraphs>274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Slipstream</vt:lpstr>
      <vt:lpstr>Sawasdee  means…   a) well-being   b) welcome   c) greeting </vt:lpstr>
      <vt:lpstr>definitions in applied linguistics research </vt:lpstr>
      <vt:lpstr>PowerPoint Presentation</vt:lpstr>
      <vt:lpstr>impetus for research</vt:lpstr>
      <vt:lpstr>impetus for research</vt:lpstr>
      <vt:lpstr>PowerPoint Presentation</vt:lpstr>
      <vt:lpstr>research purposes</vt:lpstr>
      <vt:lpstr>contribution</vt:lpstr>
      <vt:lpstr>previous work on definitions</vt:lpstr>
      <vt:lpstr>previous work on definitions</vt:lpstr>
      <vt:lpstr>definitions in philosophy and linguistics </vt:lpstr>
      <vt:lpstr>definitions in teaching </vt:lpstr>
      <vt:lpstr>definitions in research</vt:lpstr>
      <vt:lpstr>gap…</vt:lpstr>
      <vt:lpstr>…definition ?</vt:lpstr>
      <vt:lpstr>types of a definition</vt:lpstr>
      <vt:lpstr>functions of a definition in research</vt:lpstr>
      <vt:lpstr>PowerPoint Presentation</vt:lpstr>
      <vt:lpstr>PowerPoint Presentation</vt:lpstr>
      <vt:lpstr>PowerPoint Presentation</vt:lpstr>
      <vt:lpstr>…data</vt:lpstr>
      <vt:lpstr>analysis</vt:lpstr>
      <vt:lpstr>international articles</vt:lpstr>
      <vt:lpstr>master’s theses</vt:lpstr>
      <vt:lpstr>PowerPoint Presentation</vt:lpstr>
      <vt:lpstr>…note..</vt:lpstr>
      <vt:lpstr>…pedagogical implications</vt:lpstr>
      <vt:lpstr>…one last thing…</vt:lpstr>
      <vt:lpstr>khob khun krub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Y56Woravut.jar</dc:creator>
  <cp:lastModifiedBy>Y56Woravut.jar</cp:lastModifiedBy>
  <cp:revision>63</cp:revision>
  <cp:lastPrinted>2014-06-12T01:09:02Z</cp:lastPrinted>
  <dcterms:created xsi:type="dcterms:W3CDTF">2014-06-11T01:40:45Z</dcterms:created>
  <dcterms:modified xsi:type="dcterms:W3CDTF">2014-06-12T01:14:18Z</dcterms:modified>
</cp:coreProperties>
</file>